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aven Pro" panose="020B0604020202020204" charset="0"/>
      <p:regular r:id="rId17"/>
      <p:bold r:id="rId18"/>
    </p:embeddedFont>
    <p:embeddedFont>
      <p:font typeface="Nuni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ceae4531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ceae4531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fa080467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fa080467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fa080467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fa080467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a54d88cc6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a54d88cc6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ceae4531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ceae4531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a54d88cc6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a54d88cc6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4934592389b04dd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4934592389b04dd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d65018a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d65018a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4934592389b04d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4934592389b04d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4934592389b04dd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4934592389b04dd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4934592389b04dd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4934592389b04dd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fa080467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fa080467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fa08046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fa08046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ccrereyd@arcofwashpa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573100"/>
            <a:ext cx="53103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Advocacy &amp; Self-Advocacy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1072250" y="333845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Welcome</a:t>
            </a:r>
            <a:endParaRPr sz="3000"/>
          </a:p>
        </p:txBody>
      </p:sp>
      <p:sp>
        <p:nvSpPr>
          <p:cNvPr id="279" name="Google Shape;279;p13"/>
          <p:cNvSpPr txBox="1"/>
          <p:nvPr/>
        </p:nvSpPr>
        <p:spPr>
          <a:xfrm>
            <a:off x="1072250" y="713650"/>
            <a:ext cx="5061900" cy="14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300" y="125250"/>
            <a:ext cx="2704900" cy="192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"/>
          <p:cNvSpPr txBox="1">
            <a:spLocks noGrp="1"/>
          </p:cNvSpPr>
          <p:nvPr>
            <p:ph type="title"/>
          </p:nvPr>
        </p:nvSpPr>
        <p:spPr>
          <a:xfrm>
            <a:off x="1425075" y="1066500"/>
            <a:ext cx="6867000" cy="22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currently have 3 paid Self-Advocate Leaders/mentors: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Meet on a weekly basis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Host events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Planning committees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Talent show, 4th of July float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Provide support and guidance to peers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Assist in developing a larger Self-Advocate network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Newsletter - with feedback from larger group</a:t>
            </a:r>
            <a:endParaRPr sz="1800"/>
          </a:p>
        </p:txBody>
      </p:sp>
      <p:sp>
        <p:nvSpPr>
          <p:cNvPr id="339" name="Google Shape;339;p22"/>
          <p:cNvSpPr txBox="1"/>
          <p:nvPr/>
        </p:nvSpPr>
        <p:spPr>
          <a:xfrm>
            <a:off x="2375075" y="442225"/>
            <a:ext cx="5062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Self-Advocate Leadership Group</a:t>
            </a:r>
            <a:endParaRPr sz="2400" b="1"/>
          </a:p>
        </p:txBody>
      </p:sp>
      <p:pic>
        <p:nvPicPr>
          <p:cNvPr id="340" name="Google Shape;3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9325" y="3360000"/>
            <a:ext cx="2205974" cy="16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2"/>
          <p:cNvSpPr txBox="1"/>
          <p:nvPr/>
        </p:nvSpPr>
        <p:spPr>
          <a:xfrm>
            <a:off x="1682950" y="2250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group develops and provides training for other Individuals and/or Direct Support Professionals: </a:t>
            </a:r>
            <a:endParaRPr/>
          </a:p>
        </p:txBody>
      </p:sp>
      <p:sp>
        <p:nvSpPr>
          <p:cNvPr id="347" name="Google Shape;347;p23"/>
          <p:cNvSpPr txBox="1">
            <a:spLocks noGrp="1"/>
          </p:cNvSpPr>
          <p:nvPr>
            <p:ph type="body" idx="1"/>
          </p:nvPr>
        </p:nvSpPr>
        <p:spPr>
          <a:xfrm>
            <a:off x="855025" y="2003000"/>
            <a:ext cx="5918100" cy="22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○"/>
            </a:pPr>
            <a:r>
              <a:rPr lang="en" sz="1800" b="1">
                <a:latin typeface="Maven Pro"/>
                <a:ea typeface="Maven Pro"/>
                <a:cs typeface="Maven Pro"/>
                <a:sym typeface="Maven Pro"/>
              </a:rPr>
              <a:t>“What is Self-Advocacy?”</a:t>
            </a:r>
            <a:endParaRPr sz="1800" b="1">
              <a:latin typeface="Maven Pro"/>
              <a:ea typeface="Maven Pro"/>
              <a:cs typeface="Maven Pro"/>
              <a:sym typeface="Maven Pro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○"/>
            </a:pPr>
            <a:r>
              <a:rPr lang="en" sz="1800" b="1">
                <a:latin typeface="Maven Pro"/>
                <a:ea typeface="Maven Pro"/>
                <a:cs typeface="Maven Pro"/>
                <a:sym typeface="Maven Pro"/>
              </a:rPr>
              <a:t>“Relationships”</a:t>
            </a:r>
            <a:endParaRPr sz="1800" b="1">
              <a:latin typeface="Maven Pro"/>
              <a:ea typeface="Maven Pro"/>
              <a:cs typeface="Maven Pro"/>
              <a:sym typeface="Maven Pro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○"/>
            </a:pPr>
            <a:r>
              <a:rPr lang="en" sz="1800" b="1">
                <a:latin typeface="Maven Pro"/>
                <a:ea typeface="Maven Pro"/>
                <a:cs typeface="Maven Pro"/>
                <a:sym typeface="Maven Pro"/>
              </a:rPr>
              <a:t>“Understanding your Rights &amp; Responsibilities”</a:t>
            </a:r>
            <a:endParaRPr sz="1800" b="1">
              <a:latin typeface="Maven Pro"/>
              <a:ea typeface="Maven Pro"/>
              <a:cs typeface="Maven Pro"/>
              <a:sym typeface="Maven Pro"/>
            </a:endParaRPr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■"/>
            </a:pPr>
            <a:r>
              <a:rPr lang="en" sz="1800" b="1">
                <a:latin typeface="Maven Pro"/>
                <a:ea typeface="Maven Pro"/>
                <a:cs typeface="Maven Pro"/>
                <a:sym typeface="Maven Pro"/>
              </a:rPr>
              <a:t>Individual/Self-Advocate version</a:t>
            </a:r>
            <a:endParaRPr sz="1800" b="1">
              <a:latin typeface="Maven Pro"/>
              <a:ea typeface="Maven Pro"/>
              <a:cs typeface="Maven Pro"/>
              <a:sym typeface="Maven Pro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○"/>
            </a:pPr>
            <a:r>
              <a:rPr lang="en" sz="1800" b="1">
                <a:latin typeface="Maven Pro"/>
                <a:ea typeface="Maven Pro"/>
                <a:cs typeface="Maven Pro"/>
                <a:sym typeface="Maven Pro"/>
              </a:rPr>
              <a:t>“Understanding our Rights &amp; Responsibilities”</a:t>
            </a:r>
            <a:endParaRPr sz="1800" b="1">
              <a:latin typeface="Maven Pro"/>
              <a:ea typeface="Maven Pro"/>
              <a:cs typeface="Maven Pro"/>
              <a:sym typeface="Maven Pro"/>
            </a:endParaRPr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■"/>
            </a:pPr>
            <a:r>
              <a:rPr lang="en" sz="1800" b="1">
                <a:latin typeface="Maven Pro"/>
                <a:ea typeface="Maven Pro"/>
                <a:cs typeface="Maven Pro"/>
                <a:sym typeface="Maven Pro"/>
              </a:rPr>
              <a:t>Direct Support Staff version</a:t>
            </a:r>
            <a:endParaRPr sz="1800" b="1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48" name="Google Shape;348;p23"/>
          <p:cNvSpPr txBox="1"/>
          <p:nvPr/>
        </p:nvSpPr>
        <p:spPr>
          <a:xfrm>
            <a:off x="2049375" y="1446500"/>
            <a:ext cx="54828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Now Offering:</a:t>
            </a:r>
            <a:endParaRPr sz="2400" b="1"/>
          </a:p>
        </p:txBody>
      </p:sp>
      <p:pic>
        <p:nvPicPr>
          <p:cNvPr id="349" name="Google Shape;3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950" y="2342200"/>
            <a:ext cx="3064050" cy="20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14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Self-Advocacy program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funded and supported by Washington County BHDS</a:t>
            </a:r>
            <a:endParaRPr/>
          </a:p>
        </p:txBody>
      </p:sp>
      <p:sp>
        <p:nvSpPr>
          <p:cNvPr id="355" name="Google Shape;355;p2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7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/>
              <a:t>We are honored to have the opportunity to teach and guide people with disabilities to effectively use their voice and speak up for themselves and truly be a part of making their own decisions about their everyday life!!!</a:t>
            </a:r>
            <a:endParaRPr sz="14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/>
              <a:t>Please share the information with anyone that may be interested in joining our group.</a:t>
            </a:r>
            <a:endParaRPr sz="1400" b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b="1"/>
              <a:t>Together we can make a change!</a:t>
            </a:r>
            <a:endParaRPr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12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Like us on Facebook.com/thearcofwashpa</a:t>
            </a:r>
            <a:endParaRPr sz="180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Self-Advocacy private group</a:t>
            </a:r>
            <a:endParaRPr sz="180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Connecting families private group</a:t>
            </a:r>
            <a:endParaRPr sz="180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1" name="Google Shape;3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937" y="2179350"/>
            <a:ext cx="5950124" cy="23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time!</a:t>
            </a:r>
            <a:endParaRPr/>
          </a:p>
        </p:txBody>
      </p:sp>
      <p:sp>
        <p:nvSpPr>
          <p:cNvPr id="367" name="Google Shape;367;p26"/>
          <p:cNvSpPr txBox="1">
            <a:spLocks noGrp="1"/>
          </p:cNvSpPr>
          <p:nvPr>
            <p:ph type="body" idx="1"/>
          </p:nvPr>
        </p:nvSpPr>
        <p:spPr>
          <a:xfrm>
            <a:off x="1303800" y="1270075"/>
            <a:ext cx="7030500" cy="37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Please contact me with any questions and/or to schedule a training with our mentors…</a:t>
            </a:r>
            <a:endParaRPr sz="18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dirty="0"/>
              <a:t>Darrilyn McCrerey</a:t>
            </a:r>
            <a:endParaRPr sz="18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u="sng" dirty="0" smtClean="0">
                <a:solidFill>
                  <a:schemeClr val="hlink"/>
                </a:solidFill>
                <a:hlinkClick r:id="rId3"/>
              </a:rPr>
              <a:t>mccrereyd@arcofwashpa.org</a:t>
            </a:r>
            <a:endParaRPr sz="18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dirty="0"/>
              <a:t>724-745-3010 x 109</a:t>
            </a:r>
            <a:endParaRPr sz="18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dirty="0"/>
              <a:t>Visit our website for more Information and/or become a friend of The Arc of Washington County</a:t>
            </a:r>
            <a:endParaRPr sz="18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dirty="0" smtClean="0"/>
              <a:t>www.archumanservices.org </a:t>
            </a:r>
            <a:endParaRPr sz="1800"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b="1" dirty="0"/>
          </a:p>
        </p:txBody>
      </p:sp>
      <p:pic>
        <p:nvPicPr>
          <p:cNvPr id="368" name="Google Shape;3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300" y="1978538"/>
            <a:ext cx="304800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263" y="333650"/>
            <a:ext cx="4595475" cy="23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4"/>
          <p:cNvSpPr txBox="1"/>
          <p:nvPr/>
        </p:nvSpPr>
        <p:spPr>
          <a:xfrm>
            <a:off x="1750800" y="1473650"/>
            <a:ext cx="30672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287" name="Google Shape;287;p14"/>
          <p:cNvSpPr txBox="1"/>
          <p:nvPr/>
        </p:nvSpPr>
        <p:spPr>
          <a:xfrm>
            <a:off x="1221525" y="2871475"/>
            <a:ext cx="6907800" cy="17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Darrilyn McCrerey, Director of Advocacy 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The Arc of Washington County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Thank you for joining us today!</a:t>
            </a:r>
            <a:endParaRPr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The Arc of Washington County is an affiliated chapter of The Arc of Pennsylvania and The Arc of the United States.</a:t>
            </a:r>
            <a:endParaRPr sz="1800" b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Our mission is to promote</a:t>
            </a:r>
            <a:r>
              <a:rPr lang="en" sz="1800" b="1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the human rights of people with intellectual and developmental disabilities and actively supports their full inclusion and participation in the community throughout their lifetimes.</a:t>
            </a:r>
            <a:endParaRPr sz="1800" b="1">
              <a:solidFill>
                <a:srgbClr val="FF9900"/>
              </a:solidFill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600" y="138825"/>
            <a:ext cx="2704900" cy="192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goals are simple...Advocacy, Assistance, Assurance and Accessibility</a:t>
            </a:r>
            <a:endParaRPr/>
          </a:p>
        </p:txBody>
      </p:sp>
      <p:pic>
        <p:nvPicPr>
          <p:cNvPr id="299" name="Google Shape;2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817162"/>
            <a:ext cx="6813476" cy="28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Arc of Washington County has two components: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7"/>
          <p:cNvSpPr txBox="1">
            <a:spLocks noGrp="1"/>
          </p:cNvSpPr>
          <p:nvPr>
            <p:ph type="body" idx="1"/>
          </p:nvPr>
        </p:nvSpPr>
        <p:spPr>
          <a:xfrm>
            <a:off x="730650" y="1597875"/>
            <a:ext cx="7682700" cy="32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01010"/>
                </a:solidFill>
                <a:latin typeface="Arial"/>
                <a:ea typeface="Arial"/>
                <a:cs typeface="Arial"/>
                <a:sym typeface="Arial"/>
              </a:rPr>
              <a:t>Advocacy: </a:t>
            </a:r>
            <a:endParaRPr sz="1800" b="1">
              <a:solidFill>
                <a:srgbClr val="10101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101010"/>
                </a:solidFill>
                <a:latin typeface="Arial"/>
                <a:ea typeface="Arial"/>
                <a:cs typeface="Arial"/>
                <a:sym typeface="Arial"/>
              </a:rPr>
              <a:t>Advocate and speak</a:t>
            </a:r>
            <a:r>
              <a:rPr lang="en" sz="1800" b="1">
                <a:solidFill>
                  <a:srgbClr val="10101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1">
                <a:solidFill>
                  <a:srgbClr val="101010"/>
                </a:solidFill>
                <a:latin typeface="Arial"/>
                <a:ea typeface="Arial"/>
                <a:cs typeface="Arial"/>
                <a:sym typeface="Arial"/>
              </a:rPr>
              <a:t>up for the rights of a person with a disability, sharing information, resources, assisting families and individuals in navigating services, and connecting families.</a:t>
            </a:r>
            <a:endParaRPr sz="1400" b="1">
              <a:solidFill>
                <a:srgbClr val="10101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01010"/>
                </a:solidFill>
                <a:latin typeface="Arial"/>
                <a:ea typeface="Arial"/>
                <a:cs typeface="Arial"/>
                <a:sym typeface="Arial"/>
              </a:rPr>
              <a:t>Self-Advocacy: </a:t>
            </a:r>
            <a:endParaRPr sz="1800" b="1">
              <a:solidFill>
                <a:srgbClr val="10101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b="1">
                <a:solidFill>
                  <a:srgbClr val="101010"/>
                </a:solidFill>
                <a:latin typeface="Arial"/>
                <a:ea typeface="Arial"/>
                <a:cs typeface="Arial"/>
                <a:sym typeface="Arial"/>
              </a:rPr>
              <a:t>Using your voice to speak up for yourself and take control over your own life.  Self-Advocacy starts with understanding your strengths and weaknesses, developing personal goals, standing up for yourself, understanding rights and responsibilities and making decisions.</a:t>
            </a:r>
            <a:endParaRPr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>
            <a:spLocks noGrp="1"/>
          </p:cNvSpPr>
          <p:nvPr>
            <p:ph type="body" idx="1"/>
          </p:nvPr>
        </p:nvSpPr>
        <p:spPr>
          <a:xfrm>
            <a:off x="1127375" y="1120775"/>
            <a:ext cx="70305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We advocate for the rights and full participation of all children and adults with intellectual and developmental disabilities. 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We offer support to help navigate and explain the ever-changing systems of support and services.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We assist individuals and their families to ensure that their educational needs are met.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We connect with school districts and offer MeToo2 sexuality training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We connect families and share resources</a:t>
            </a:r>
            <a:endParaRPr sz="1400"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/>
              <a:t>“Connecting Families” group</a:t>
            </a:r>
            <a:endParaRPr sz="1400" b="1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 b="1"/>
              <a:t>Monthly meetings/training</a:t>
            </a:r>
            <a:endParaRPr sz="1400"/>
          </a:p>
        </p:txBody>
      </p:sp>
      <p:pic>
        <p:nvPicPr>
          <p:cNvPr id="311" name="Google Shape;3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925" y="175350"/>
            <a:ext cx="2474529" cy="12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Self-Advocacy</a:t>
            </a:r>
            <a:endParaRPr/>
          </a:p>
        </p:txBody>
      </p:sp>
      <p:sp>
        <p:nvSpPr>
          <p:cNvPr id="317" name="Google Shape;317;p19"/>
          <p:cNvSpPr txBox="1">
            <a:spLocks noGrp="1"/>
          </p:cNvSpPr>
          <p:nvPr>
            <p:ph type="body" idx="1"/>
          </p:nvPr>
        </p:nvSpPr>
        <p:spPr>
          <a:xfrm>
            <a:off x="1303800" y="1192375"/>
            <a:ext cx="7030500" cy="3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Monthly Meetings</a:t>
            </a:r>
            <a:r>
              <a:rPr lang="en" sz="1400"/>
              <a:t> - Open to anyone interested in being a Self-Advocate and learning how to speak up for themselves.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We facilitate learning through creative strategies on topics such as: 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Self- Awareness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Self-Advocacy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Problem solving skills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Understanding Rights &amp; Responsibilities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Setting goals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Relationships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power of one’s personal story</a:t>
            </a:r>
            <a:endParaRPr sz="1400"/>
          </a:p>
        </p:txBody>
      </p:sp>
      <p:pic>
        <p:nvPicPr>
          <p:cNvPr id="318" name="Google Shape;3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076" y="2749347"/>
            <a:ext cx="3845499" cy="216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Legislative visits</a:t>
            </a:r>
            <a:endParaRPr/>
          </a:p>
        </p:txBody>
      </p:sp>
      <p:sp>
        <p:nvSpPr>
          <p:cNvPr id="324" name="Google Shape;324;p20"/>
          <p:cNvSpPr txBox="1">
            <a:spLocks noGrp="1"/>
          </p:cNvSpPr>
          <p:nvPr>
            <p:ph type="body" idx="1"/>
          </p:nvPr>
        </p:nvSpPr>
        <p:spPr>
          <a:xfrm>
            <a:off x="1303800" y="1460075"/>
            <a:ext cx="7030500" cy="1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Assist Self-Advocates that are interested in meeting with elected officials.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Prepare and deliver concerns to Legislators that affect people with disabilities.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Maintain contact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Sending letters</a:t>
            </a:r>
            <a:endParaRPr sz="1400" b="1"/>
          </a:p>
        </p:txBody>
      </p:sp>
      <p:pic>
        <p:nvPicPr>
          <p:cNvPr id="325" name="Google Shape;3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2000" y="2422473"/>
            <a:ext cx="3333750" cy="2224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>
            <a:spLocks noGrp="1"/>
          </p:cNvSpPr>
          <p:nvPr>
            <p:ph type="title"/>
          </p:nvPr>
        </p:nvSpPr>
        <p:spPr>
          <a:xfrm>
            <a:off x="1303800" y="191450"/>
            <a:ext cx="44778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“We Belong”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PhotoVoice Project</a:t>
            </a:r>
            <a:endParaRPr/>
          </a:p>
        </p:txBody>
      </p:sp>
      <p:sp>
        <p:nvSpPr>
          <p:cNvPr id="331" name="Google Shape;331;p21"/>
          <p:cNvSpPr txBox="1">
            <a:spLocks noGrp="1"/>
          </p:cNvSpPr>
          <p:nvPr>
            <p:ph type="body" idx="1"/>
          </p:nvPr>
        </p:nvSpPr>
        <p:spPr>
          <a:xfrm>
            <a:off x="1303800" y="1190750"/>
            <a:ext cx="3921300" cy="37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Self-Advocates took photos of:</a:t>
            </a:r>
            <a:endParaRPr sz="1200" b="1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what they liked in their community </a:t>
            </a:r>
            <a:endParaRPr sz="1200" b="1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what they didn’t like in their community  </a:t>
            </a:r>
            <a:endParaRPr sz="1200" b="1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what they wanted to see changed in their community</a:t>
            </a:r>
            <a:endParaRPr sz="1200" b="1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Self- Advocates use their voice through photography to show they can and do Belong to their community!!</a:t>
            </a:r>
            <a:endParaRPr sz="1200" b="1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Continued efforts occur with this project to Educate, Raise Awareness and Acceptance for people of all abilities. </a:t>
            </a:r>
            <a:endParaRPr sz="1200" b="1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Photos displayed in multiple locations...</a:t>
            </a:r>
            <a:endParaRPr sz="1200" b="1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b="1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b="1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8012" y="462875"/>
            <a:ext cx="3227688" cy="43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1"/>
          <p:cNvSpPr txBox="1"/>
          <p:nvPr/>
        </p:nvSpPr>
        <p:spPr>
          <a:xfrm rot="-5400000">
            <a:off x="-1642000" y="2464325"/>
            <a:ext cx="4261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222222"/>
                </a:solidFill>
              </a:rPr>
              <a:t>The power of a photograph with the power of words makes a powerful impact!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On-screen Show (16:9)</PresentationFormat>
  <Paragraphs>83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Maven Pro</vt:lpstr>
      <vt:lpstr>Nunito</vt:lpstr>
      <vt:lpstr>Arial</vt:lpstr>
      <vt:lpstr>Momentum</vt:lpstr>
      <vt:lpstr>Advocacy &amp; Self-Advocacy</vt:lpstr>
      <vt:lpstr>PowerPoint Presentation</vt:lpstr>
      <vt:lpstr>PowerPoint Presentation</vt:lpstr>
      <vt:lpstr>Our goals are simple...Advocacy, Assistance, Assurance and Accessibility</vt:lpstr>
      <vt:lpstr>The Arc of Washington County has two components:  </vt:lpstr>
      <vt:lpstr>PowerPoint Presentation</vt:lpstr>
      <vt:lpstr>Self-Advocacy</vt:lpstr>
      <vt:lpstr>Legislative visits</vt:lpstr>
      <vt:lpstr>“We Belong” PhotoVoice Project</vt:lpstr>
      <vt:lpstr>We currently have 3 paid Self-Advocate Leaders/mentors:  Meet on a weekly basis Host events Planning committees  Talent show, 4th of July float Provide support and guidance to peers Assist in developing a larger Self-Advocate network Newsletter - with feedback from larger group</vt:lpstr>
      <vt:lpstr>The group develops and provides training for other Individuals and/or Direct Support Professionals: </vt:lpstr>
      <vt:lpstr>Our Self-Advocacy program  is funded and supported by Washington County BHDS</vt:lpstr>
      <vt:lpstr>Like us on Facebook.com/thearcofwashpa Self-Advocacy private group Connecting families private group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&amp; Self-Advocacy</dc:title>
  <dc:creator>mccrereyd</dc:creator>
  <cp:lastModifiedBy>mccrereyd</cp:lastModifiedBy>
  <cp:revision>2</cp:revision>
  <dcterms:modified xsi:type="dcterms:W3CDTF">2018-11-21T15:42:02Z</dcterms:modified>
</cp:coreProperties>
</file>